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9" r:id="rId4"/>
    <p:sldId id="265" r:id="rId5"/>
    <p:sldId id="260" r:id="rId6"/>
    <p:sldId id="262" r:id="rId7"/>
    <p:sldId id="263" r:id="rId8"/>
    <p:sldId id="267" r:id="rId9"/>
    <p:sldId id="266" r:id="rId10"/>
    <p:sldId id="268" r:id="rId11"/>
    <p:sldId id="264" r:id="rId12"/>
    <p:sldId id="269" r:id="rId13"/>
    <p:sldId id="272" r:id="rId14"/>
    <p:sldId id="270" r:id="rId15"/>
    <p:sldId id="271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3" autoAdjust="0"/>
    <p:restoredTop sz="94660"/>
  </p:normalViewPr>
  <p:slideViewPr>
    <p:cSldViewPr snapToGrid="0">
      <p:cViewPr varScale="1">
        <p:scale>
          <a:sx n="58" d="100"/>
          <a:sy n="58" d="100"/>
        </p:scale>
        <p:origin x="67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BFD41C-8516-4C74-9DE7-10905D430971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047B-9748-4B27-9D9D-6803606D9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204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B10B8B4-DB60-4B3C-B99D-D4205386EF79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61131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7B1FC22-BB15-4816-889F-FAAB642ED369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67039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BA552-5BFA-4221-B837-69B88C6FD569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8585-DDD0-4D34-9931-750ECE0C5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70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BA552-5BFA-4221-B837-69B88C6FD569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8585-DDD0-4D34-9931-750ECE0C5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973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BA552-5BFA-4221-B837-69B88C6FD569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8585-DDD0-4D34-9931-750ECE0C5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896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BA552-5BFA-4221-B837-69B88C6FD569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8585-DDD0-4D34-9931-750ECE0C5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405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BA552-5BFA-4221-B837-69B88C6FD569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8585-DDD0-4D34-9931-750ECE0C5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17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BA552-5BFA-4221-B837-69B88C6FD569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8585-DDD0-4D34-9931-750ECE0C5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014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BA552-5BFA-4221-B837-69B88C6FD569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8585-DDD0-4D34-9931-750ECE0C5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675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BA552-5BFA-4221-B837-69B88C6FD569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8585-DDD0-4D34-9931-750ECE0C5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180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BA552-5BFA-4221-B837-69B88C6FD569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8585-DDD0-4D34-9931-750ECE0C5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445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BA552-5BFA-4221-B837-69B88C6FD569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8585-DDD0-4D34-9931-750ECE0C5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99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BA552-5BFA-4221-B837-69B88C6FD569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68585-DDD0-4D34-9931-750ECE0C5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235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BA552-5BFA-4221-B837-69B88C6FD569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68585-DDD0-4D34-9931-750ECE0C5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00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hyperlink" Target="http://cas.sdss.org/dr3/en/proj/advanced/hubble/simple.asp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Astronomy/Reach for the Stars 2020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1623" y="4713661"/>
            <a:ext cx="9144000" cy="1655762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JHU Competitors and Coaches Clinic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Anand Gnanadesikan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63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Actual radiation spectrum deviates from black body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4208" y="2022537"/>
            <a:ext cx="4354980" cy="326623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01553" y="619784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By Nick84 - File:Solar_spectrum_ita.svg, CC BY-SA 3.0, https://commons.wikimedia.org/w/index.php?curid=24648395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269506" y="2022537"/>
            <a:ext cx="25459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Emission lines associated with particular elements raise temperatures above background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Absorption by specific chemicals reduces penetration. 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48" y="2022537"/>
            <a:ext cx="4472160" cy="357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46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know the color of an object- you know how much energy it is radiating per unit area.</a:t>
            </a:r>
          </a:p>
          <a:p>
            <a:r>
              <a:rPr lang="en-US" dirty="0" smtClean="0"/>
              <a:t>If you know the distance and the brightness this tells you how big the star is.</a:t>
            </a:r>
          </a:p>
          <a:p>
            <a:r>
              <a:rPr lang="en-US" dirty="0" smtClean="0"/>
              <a:t>How do we tell distances?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73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529" y="75743"/>
            <a:ext cx="10515600" cy="1325563"/>
          </a:xfrm>
        </p:spPr>
        <p:txBody>
          <a:bodyPr/>
          <a:lstStyle/>
          <a:p>
            <a:r>
              <a:rPr lang="en-US" dirty="0" smtClean="0"/>
              <a:t>Close in- Sirius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269" y="1477049"/>
            <a:ext cx="7339293" cy="4351338"/>
          </a:xfrm>
        </p:spPr>
        <p:txBody>
          <a:bodyPr/>
          <a:lstStyle/>
          <a:p>
            <a:r>
              <a:rPr lang="en-US" dirty="0" smtClean="0"/>
              <a:t>Stellar parallax</a:t>
            </a:r>
          </a:p>
          <a:p>
            <a:endParaRPr lang="en-US" dirty="0"/>
          </a:p>
          <a:p>
            <a:r>
              <a:rPr lang="en-US" dirty="0" smtClean="0"/>
              <a:t>Standard unit is 1 second (1/60/60 of 1 degree)</a:t>
            </a:r>
          </a:p>
          <a:p>
            <a:endParaRPr lang="en-US" dirty="0"/>
          </a:p>
          <a:p>
            <a:r>
              <a:rPr lang="en-US" dirty="0" smtClean="0"/>
              <a:t>Equal to 3.26 light years</a:t>
            </a:r>
          </a:p>
          <a:p>
            <a:endParaRPr lang="en-US" dirty="0"/>
          </a:p>
          <a:p>
            <a:r>
              <a:rPr lang="en-US" dirty="0" smtClean="0"/>
              <a:t>With Hubble we can measure up to 10,000 light years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562" y="0"/>
            <a:ext cx="3176307" cy="646471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63776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H-R diagram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726" y="714001"/>
            <a:ext cx="4796979" cy="5463226"/>
          </a:xfrm>
        </p:spPr>
      </p:pic>
      <p:sp>
        <p:nvSpPr>
          <p:cNvPr id="5" name="TextBox 4"/>
          <p:cNvSpPr txBox="1"/>
          <p:nvPr/>
        </p:nvSpPr>
        <p:spPr>
          <a:xfrm>
            <a:off x="699248" y="2779059"/>
            <a:ext cx="41273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Plots luminosity (relative to sun here) vs. </a:t>
            </a:r>
          </a:p>
          <a:p>
            <a:r>
              <a:rPr lang="en-US" dirty="0" smtClean="0"/>
              <a:t>Color</a:t>
            </a:r>
          </a:p>
          <a:p>
            <a:endParaRPr lang="en-US" dirty="0"/>
          </a:p>
          <a:p>
            <a:r>
              <a:rPr lang="en-US" dirty="0" smtClean="0"/>
              <a:t>“Main sequence” marks where stars start out (burning hydrogen)</a:t>
            </a:r>
          </a:p>
          <a:p>
            <a:endParaRPr lang="en-US" dirty="0"/>
          </a:p>
          <a:p>
            <a:r>
              <a:rPr lang="en-US" dirty="0" smtClean="0"/>
              <a:t>Stars off main sequence tend to be later in life.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59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“Standard candles”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732059" cy="4351338"/>
          </a:xfrm>
        </p:spPr>
        <p:txBody>
          <a:bodyPr/>
          <a:lstStyle/>
          <a:p>
            <a:r>
              <a:rPr lang="en-US" dirty="0" smtClean="0"/>
              <a:t>Cepheid variables- stars whose period of variability is related to their luminosity</a:t>
            </a:r>
          </a:p>
          <a:p>
            <a:endParaRPr lang="en-US" dirty="0" smtClean="0"/>
          </a:p>
          <a:p>
            <a:r>
              <a:rPr lang="en-US" dirty="0" smtClean="0"/>
              <a:t>Type 1-A Supernovae (stars collapse)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010" y="1515269"/>
            <a:ext cx="4362450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21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Hubble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Far away galaxies have emissions lines whose location is shifted.</a:t>
            </a:r>
          </a:p>
          <a:p>
            <a:endParaRPr lang="en-US" dirty="0"/>
          </a:p>
          <a:p>
            <a:r>
              <a:rPr lang="en-US" dirty="0" smtClean="0"/>
              <a:t>If line is shifted by 1% of its wavelength….</a:t>
            </a:r>
          </a:p>
          <a:p>
            <a:endParaRPr lang="en-US" dirty="0"/>
          </a:p>
          <a:p>
            <a:r>
              <a:rPr lang="en-US" dirty="0" smtClean="0"/>
              <a:t>Speed is 1% of speed of light</a:t>
            </a:r>
          </a:p>
          <a:p>
            <a:endParaRPr lang="en-US" dirty="0"/>
          </a:p>
          <a:p>
            <a:r>
              <a:rPr lang="en-US" dirty="0" smtClean="0"/>
              <a:t>Check out </a:t>
            </a:r>
            <a:r>
              <a:rPr lang="en-US" dirty="0" smtClean="0">
                <a:hlinkClick r:id="rId2"/>
              </a:rPr>
              <a:t>http://cas.sdss.org/dr3/en/proj/advanced/hubble/simple.asp</a:t>
            </a:r>
            <a:endParaRPr lang="en-US" dirty="0" smtClean="0"/>
          </a:p>
          <a:p>
            <a:r>
              <a:rPr lang="en-US" dirty="0" smtClean="0"/>
              <a:t>To go through an exercise about this.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212429"/>
            <a:ext cx="3612776" cy="272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86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Interesting </a:t>
            </a:r>
            <a:r>
              <a:rPr lang="en-US" dirty="0" err="1" smtClean="0"/>
              <a:t>sidenote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040" y="1484966"/>
            <a:ext cx="2681638" cy="4351338"/>
          </a:xfrm>
        </p:spPr>
      </p:pic>
      <p:sp>
        <p:nvSpPr>
          <p:cNvPr id="4" name="Rectangle 3"/>
          <p:cNvSpPr/>
          <p:nvPr/>
        </p:nvSpPr>
        <p:spPr>
          <a:xfrm>
            <a:off x="3478305" y="62116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By </a:t>
            </a:r>
            <a:r>
              <a:rPr lang="en-US" dirty="0" err="1" smtClean="0"/>
              <a:t>Primefac</a:t>
            </a:r>
            <a:r>
              <a:rPr lang="en-US" dirty="0" smtClean="0"/>
              <a:t> - Own work, CC BY-SA 3.0, https://commons.wikimedia.org/w/index.php?curid=32089452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117976" y="1882588"/>
            <a:ext cx="35679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Hubble constant estimates from two recent missions are different by more than the experimental error on the two missions…..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(Hubble tension)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1599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rules for study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Read the rules</a:t>
            </a:r>
          </a:p>
          <a:p>
            <a:r>
              <a:rPr lang="en-US" dirty="0" smtClean="0"/>
              <a:t>Build a binder</a:t>
            </a:r>
          </a:p>
          <a:p>
            <a:r>
              <a:rPr lang="en-US" dirty="0" smtClean="0"/>
              <a:t>For each concept in the list of concepts, write down a paragraph or so of information/include pictures.</a:t>
            </a:r>
          </a:p>
          <a:p>
            <a:r>
              <a:rPr lang="en-US" dirty="0" smtClean="0"/>
              <a:t>Your students may, or may not be allowed to use the binder in the test… but the process of building it will give them a huge amount of information.</a:t>
            </a:r>
          </a:p>
          <a:p>
            <a:r>
              <a:rPr lang="en-US" dirty="0" smtClean="0"/>
              <a:t>Do not simply download and print out material. </a:t>
            </a:r>
          </a:p>
          <a:p>
            <a:r>
              <a:rPr lang="en-US" dirty="0"/>
              <a:t>U</a:t>
            </a:r>
            <a:r>
              <a:rPr lang="en-US" dirty="0" smtClean="0"/>
              <a:t>se the binder to generate tests for themselves.</a:t>
            </a:r>
          </a:p>
          <a:p>
            <a:endParaRPr lang="en-US" dirty="0" smtClean="0"/>
          </a:p>
          <a:p>
            <a:r>
              <a:rPr lang="en-US" dirty="0" smtClean="0"/>
              <a:t>Major role of coaches- accountability, helping understand concepts.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38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7550" y="125413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Key concept 1-Some fundamentals of electromagnetic radiation</a:t>
            </a:r>
          </a:p>
        </p:txBody>
      </p:sp>
      <p:pic>
        <p:nvPicPr>
          <p:cNvPr id="4099" name="Picture 3" descr="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71601"/>
            <a:ext cx="8547100" cy="462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422525" y="6205538"/>
            <a:ext cx="6743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Linked electric and magnetic disturbances.</a:t>
            </a:r>
          </a:p>
        </p:txBody>
      </p:sp>
    </p:spTree>
    <p:extLst>
      <p:ext uri="{BB962C8B-B14F-4D97-AF65-F5344CB8AC3E}">
        <p14:creationId xmlns:p14="http://schemas.microsoft.com/office/powerpoint/2010/main" val="372080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instein in the Patent Office year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782" y="2067415"/>
            <a:ext cx="1343025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people.seas.harvard.edu/~jones/cscie129/nu_lectures/lecture6/hertz/S_p1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04" y="1621617"/>
            <a:ext cx="6286500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45673" y="964276"/>
            <a:ext cx="5420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Hertz’s experiment-discovery of the photoelectric effect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78429" y="5868785"/>
            <a:ext cx="5370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Ability to generate spark found to depend on the metal… and the frequency of the light.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544910" y="3957980"/>
            <a:ext cx="350365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Key points: l</a:t>
            </a:r>
          </a:p>
          <a:p>
            <a:endParaRPr lang="en-US" dirty="0"/>
          </a:p>
          <a:p>
            <a:r>
              <a:rPr lang="en-US" dirty="0" smtClean="0"/>
              <a:t>Light carries energy</a:t>
            </a:r>
          </a:p>
          <a:p>
            <a:endParaRPr lang="en-US" dirty="0"/>
          </a:p>
          <a:p>
            <a:r>
              <a:rPr lang="en-US" dirty="0" smtClean="0"/>
              <a:t>This energy is in packages (photons)</a:t>
            </a:r>
          </a:p>
          <a:p>
            <a:endParaRPr lang="en-US" dirty="0"/>
          </a:p>
          <a:p>
            <a:r>
              <a:rPr lang="en-US" dirty="0" smtClean="0"/>
              <a:t>Energy of a single package depends on the wavelength.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74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Electromagnetic radiation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84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dirty="0" smtClean="0">
                    <a:solidFill>
                      <a:schemeClr val="tx1"/>
                    </a:solidFill>
                  </a:rPr>
                  <a:t>Consists of linked electric and magnetic disturbances propagating through space.</a:t>
                </a:r>
              </a:p>
              <a:p>
                <a:pPr eaLnBrk="1" hangingPunct="1"/>
                <a:r>
                  <a:rPr lang="en-US" altLang="en-US" dirty="0">
                    <a:solidFill>
                      <a:schemeClr val="tx1"/>
                    </a:solidFill>
                  </a:rPr>
                  <a:t>Wavelike behavior (scattering, refraction, </a:t>
                </a:r>
                <a:r>
                  <a:rPr lang="en-US" altLang="en-US" i="1" dirty="0">
                    <a:solidFill>
                      <a:schemeClr val="tx1"/>
                    </a:solidFill>
                  </a:rPr>
                  <a:t>Doppler shifting</a:t>
                </a:r>
                <a:r>
                  <a:rPr lang="en-US" altLang="en-US" dirty="0">
                    <a:solidFill>
                      <a:schemeClr val="tx1"/>
                    </a:solidFill>
                  </a:rPr>
                  <a:t>). Governed by wavelength.</a:t>
                </a:r>
              </a:p>
              <a:p>
                <a:pPr eaLnBrk="1" hangingPunct="1"/>
                <a:r>
                  <a:rPr lang="en-US" altLang="en-US" dirty="0">
                    <a:solidFill>
                      <a:schemeClr val="tx1"/>
                    </a:solidFill>
                  </a:rPr>
                  <a:t>Particle-like behavior- photons.</a:t>
                </a:r>
              </a:p>
              <a:p>
                <a:pPr lvl="1" eaLnBrk="1" hangingPunct="1"/>
                <a:r>
                  <a:rPr lang="en-US" altLang="en-US" dirty="0">
                    <a:solidFill>
                      <a:schemeClr val="tx1"/>
                    </a:solidFill>
                  </a:rPr>
                  <a:t>Energy is </a:t>
                </a:r>
                <a:r>
                  <a:rPr lang="en-US" altLang="en-US" b="1" i="1" dirty="0">
                    <a:solidFill>
                      <a:schemeClr val="tx1"/>
                    </a:solidFill>
                  </a:rPr>
                  <a:t>quantized</a:t>
                </a:r>
                <a:r>
                  <a:rPr lang="en-US" altLang="en-US" dirty="0">
                    <a:solidFill>
                      <a:schemeClr val="tx1"/>
                    </a:solidFill>
                  </a:rPr>
                  <a:t>.</a:t>
                </a:r>
              </a:p>
              <a:p>
                <a:pPr lvl="1" eaLnBrk="1" hangingPunct="1"/>
                <a:r>
                  <a:rPr lang="en-US" altLang="en-US" dirty="0">
                    <a:solidFill>
                      <a:schemeClr val="tx1"/>
                    </a:solidFill>
                  </a:rPr>
                  <a:t>Means that the </a:t>
                </a:r>
                <a:r>
                  <a:rPr lang="en-US" altLang="en-US" b="1" i="1" dirty="0">
                    <a:solidFill>
                      <a:schemeClr val="tx1"/>
                    </a:solidFill>
                  </a:rPr>
                  <a:t>amplitude </a:t>
                </a:r>
                <a:r>
                  <a:rPr lang="en-US" altLang="en-US" dirty="0">
                    <a:solidFill>
                      <a:schemeClr val="tx1"/>
                    </a:solidFill>
                  </a:rPr>
                  <a:t>of wave is fixed for given </a:t>
                </a:r>
                <a:r>
                  <a:rPr lang="en-US" altLang="en-US" b="1" i="1" dirty="0">
                    <a:solidFill>
                      <a:schemeClr val="tx1"/>
                    </a:solidFill>
                  </a:rPr>
                  <a:t>wavelength</a:t>
                </a:r>
                <a:r>
                  <a:rPr lang="en-US" altLang="en-US" dirty="0">
                    <a:solidFill>
                      <a:schemeClr val="tx1"/>
                    </a:solidFill>
                  </a:rPr>
                  <a:t>.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𝑒𝑣</m:t>
                        </m:r>
                      </m:e>
                    </m:d>
                    <m:r>
                      <a:rPr lang="en-US" alt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=1.23/</m:t>
                    </m:r>
                    <m:r>
                      <a:rPr lang="en-US" alt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𝑚𝑖𝑐𝑟𝑜𝑛𝑠</m:t>
                    </m:r>
                    <m:r>
                      <a:rPr lang="en-US" alt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dirty="0">
                  <a:solidFill>
                    <a:schemeClr val="tx1"/>
                  </a:solidFill>
                </a:endParaRPr>
              </a:p>
              <a:p>
                <a:pPr lvl="1" eaLnBrk="1" hangingPunct="1"/>
                <a:r>
                  <a:rPr lang="en-US" altLang="en-US" dirty="0">
                    <a:solidFill>
                      <a:schemeClr val="tx1"/>
                    </a:solidFill>
                  </a:rPr>
                  <a:t>When photons are absorbed and re-emitted they behave like particles.</a:t>
                </a:r>
              </a:p>
            </p:txBody>
          </p:sp>
        </mc:Choice>
        <mc:Fallback xmlns="">
          <p:sp>
            <p:nvSpPr>
              <p:cNvPr id="358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043" t="-2241" r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906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EM_Spectrum3-n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066800"/>
            <a:ext cx="7467600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Types of radiation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241926" y="6516688"/>
            <a:ext cx="2487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rst.gsfc.nasa.gov</a:t>
            </a:r>
          </a:p>
        </p:txBody>
      </p:sp>
    </p:spTree>
    <p:extLst>
      <p:ext uri="{BB962C8B-B14F-4D97-AF65-F5344CB8AC3E}">
        <p14:creationId xmlns:p14="http://schemas.microsoft.com/office/powerpoint/2010/main" val="163080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73694" y="206375"/>
            <a:ext cx="9663247" cy="1325563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Black body radiation- objects radiate according to temperature</a:t>
            </a:r>
            <a:endParaRPr lang="en-US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4" name="Text Box 4"/>
              <p:cNvSpPr txBox="1">
                <a:spLocks noChangeArrowheads="1"/>
              </p:cNvSpPr>
              <p:nvPr/>
            </p:nvSpPr>
            <p:spPr bwMode="auto">
              <a:xfrm>
                <a:off x="8252012" y="1116107"/>
                <a:ext cx="3276600" cy="34908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Everything in the universe radiates. 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It does so by emitting some combination of wavelengths “colors”.</a:t>
                </a:r>
              </a:p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200" dirty="0" smtClean="0">
                    <a:solidFill>
                      <a:schemeClr val="tx1"/>
                    </a:solidFill>
                    <a:latin typeface="Tahoma" panose="020B0604030504040204" pitchFamily="34" charset="0"/>
                  </a:rPr>
                  <a:t>Wien’s </a:t>
                </a:r>
                <a:r>
                  <a:rPr lang="en-US" altLang="en-US" sz="2200" dirty="0">
                    <a:solidFill>
                      <a:schemeClr val="tx1"/>
                    </a:solidFill>
                    <a:latin typeface="Tahoma" panose="020B0604030504040204" pitchFamily="34" charset="0"/>
                  </a:rPr>
                  <a:t>law: Energy of peak wavelength</a:t>
                </a:r>
              </a:p>
              <a:p>
                <a:pPr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=2900 </m:t>
                      </m:r>
                      <m:f>
                        <m:fPr>
                          <m:ctrlPr>
                            <a:rPr lang="en-US" alt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alt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alt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en-US" alt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n-US" altLang="en-US" sz="2200" dirty="0">
                  <a:solidFill>
                    <a:schemeClr val="tx1"/>
                  </a:solidFill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24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52012" y="1116107"/>
                <a:ext cx="3276600" cy="3490892"/>
              </a:xfrm>
              <a:prstGeom prst="rect">
                <a:avLst/>
              </a:prstGeom>
              <a:blipFill>
                <a:blip r:embed="rId3"/>
                <a:stretch>
                  <a:fillRect l="-2980" t="-1222" r="-204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7162799" y="6096001"/>
            <a:ext cx="38996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 dirty="0">
                <a:latin typeface="Tahoma" panose="020B0604030504040204" pitchFamily="34" charset="0"/>
              </a:rPr>
              <a:t>c</a:t>
            </a:r>
            <a:r>
              <a:rPr lang="en-US" altLang="en-US" sz="1600" dirty="0" smtClean="0">
                <a:latin typeface="Tahoma" panose="020B0604030504040204" pitchFamily="34" charset="0"/>
              </a:rPr>
              <a:t>limatemodels.uchicago.edu/</a:t>
            </a:r>
            <a:r>
              <a:rPr lang="en-US" altLang="en-US" sz="1600" dirty="0" err="1" smtClean="0">
                <a:latin typeface="Tahoma" panose="020B0604030504040204" pitchFamily="34" charset="0"/>
              </a:rPr>
              <a:t>modtran</a:t>
            </a:r>
            <a:endParaRPr lang="en-US" altLang="en-US" sz="1600" dirty="0">
              <a:latin typeface="Tahoma" panose="020B060403050404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273694" y="1710868"/>
            <a:ext cx="458851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51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temperature at the surface of the sun?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567006" y="1510815"/>
                <a:ext cx="2957541" cy="8961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=2900 </m:t>
                      </m:r>
                      <m:f>
                        <m:fPr>
                          <m:ctrlP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en-US" alt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7006" y="1510815"/>
                <a:ext cx="2957541" cy="8961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17" y="2801210"/>
            <a:ext cx="10829365" cy="20558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1484" y="5066683"/>
            <a:ext cx="1115080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0.38                            0.45                  0.495                               0.57      0.59           0.62                                                         0.75</a:t>
            </a:r>
          </a:p>
          <a:p>
            <a:endParaRPr lang="en-US" dirty="0"/>
          </a:p>
          <a:p>
            <a:r>
              <a:rPr lang="en-US" dirty="0" smtClean="0"/>
              <a:t>                                     </a:t>
            </a:r>
            <a:r>
              <a:rPr lang="en-US" sz="2800" dirty="0" smtClean="0"/>
              <a:t>Wavelength</a:t>
            </a:r>
            <a:r>
              <a:rPr lang="en-US" dirty="0" smtClean="0"/>
              <a:t> </a:t>
            </a:r>
            <a:r>
              <a:rPr lang="en-US" sz="2800" dirty="0" smtClean="0"/>
              <a:t>in micrometers (upper value is in nm)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0564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Blackbody spectra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3550920" cy="4351338"/>
              </a:xfrm>
            </p:spPr>
            <p:txBody>
              <a:bodyPr>
                <a:normAutofit/>
              </a:bodyPr>
              <a:lstStyle/>
              <a:p>
                <a:endParaRPr lang="en-US" dirty="0" smtClean="0"/>
              </a:p>
              <a:p>
                <a:r>
                  <a:rPr lang="en-US" dirty="0" smtClean="0"/>
                  <a:t>The total amount of radiation emitted is determined by the temperature in K.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𝜎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=5.67×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−8 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3550920" cy="4351338"/>
              </a:xfrm>
              <a:blipFill>
                <a:blip r:embed="rId2"/>
                <a:stretch>
                  <a:fillRect l="-3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6011" y="1633538"/>
            <a:ext cx="4791075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74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2643</TotalTime>
  <Words>562</Words>
  <Application>Microsoft Office PowerPoint</Application>
  <PresentationFormat>Widescreen</PresentationFormat>
  <Paragraphs>95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Tahoma</vt:lpstr>
      <vt:lpstr>Verdana</vt:lpstr>
      <vt:lpstr>Office Theme</vt:lpstr>
      <vt:lpstr>Astronomy/Reach for the Stars 2020</vt:lpstr>
      <vt:lpstr>Basic rules for study events</vt:lpstr>
      <vt:lpstr>Key concept 1-Some fundamentals of electromagnetic radiation</vt:lpstr>
      <vt:lpstr>PowerPoint Presentation</vt:lpstr>
      <vt:lpstr>Electromagnetic radiation</vt:lpstr>
      <vt:lpstr>Types of radiation</vt:lpstr>
      <vt:lpstr>Black body radiation- objects radiate according to temperature</vt:lpstr>
      <vt:lpstr>What is the temperature at the surface of the sun?</vt:lpstr>
      <vt:lpstr>Blackbody spectra</vt:lpstr>
      <vt:lpstr>Actual radiation spectrum deviates from black body</vt:lpstr>
      <vt:lpstr>Implication</vt:lpstr>
      <vt:lpstr>Close in- Sirius</vt:lpstr>
      <vt:lpstr>H-R diagram</vt:lpstr>
      <vt:lpstr>“Standard candles”</vt:lpstr>
      <vt:lpstr>Hubble law</vt:lpstr>
      <vt:lpstr>Interesting sidenote…</vt:lpstr>
    </vt:vector>
  </TitlesOfParts>
  <Company>Johns Hopkins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Astronomy/Reach for the Stars 2020</dc:title>
  <dc:creator>Anand Gnanadesikan</dc:creator>
  <cp:lastModifiedBy>Anand Gnanadesikan</cp:lastModifiedBy>
  <cp:revision>11</cp:revision>
  <dcterms:created xsi:type="dcterms:W3CDTF">2019-11-16T03:39:42Z</dcterms:created>
  <dcterms:modified xsi:type="dcterms:W3CDTF">2019-11-18T13:19:12Z</dcterms:modified>
</cp:coreProperties>
</file>